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60" r:id="rId6"/>
    <p:sldId id="259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6049-3CDF-4E87-85E5-0113C843E395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10D03E8-3ABB-4BCB-8646-B9481333C44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6049-3CDF-4E87-85E5-0113C843E395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D03E8-3ABB-4BCB-8646-B9481333C44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610D03E8-3ABB-4BCB-8646-B9481333C443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6049-3CDF-4E87-85E5-0113C843E395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6049-3CDF-4E87-85E5-0113C843E395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610D03E8-3ABB-4BCB-8646-B9481333C44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6049-3CDF-4E87-85E5-0113C843E395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10D03E8-3ABB-4BCB-8646-B9481333C443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03636049-3CDF-4E87-85E5-0113C843E395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D03E8-3ABB-4BCB-8646-B9481333C44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6049-3CDF-4E87-85E5-0113C843E395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610D03E8-3ABB-4BCB-8646-B9481333C443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6049-3CDF-4E87-85E5-0113C843E395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610D03E8-3ABB-4BCB-8646-B9481333C4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6049-3CDF-4E87-85E5-0113C843E395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10D03E8-3ABB-4BCB-8646-B9481333C4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10D03E8-3ABB-4BCB-8646-B9481333C443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6049-3CDF-4E87-85E5-0113C843E395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610D03E8-3ABB-4BCB-8646-B9481333C443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3636049-3CDF-4E87-85E5-0113C843E395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03636049-3CDF-4E87-85E5-0113C843E395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10D03E8-3ABB-4BCB-8646-B9481333C443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Henry_Vaughan" TargetMode="External"/><Relationship Id="rId13" Type="http://schemas.openxmlformats.org/officeDocument/2006/relationships/hyperlink" Target="http://en.wikipedia.org/wiki/Katherine_Philips" TargetMode="External"/><Relationship Id="rId3" Type="http://schemas.openxmlformats.org/officeDocument/2006/relationships/hyperlink" Target="http://en.wikipedia.org/wiki/George_Herbert" TargetMode="External"/><Relationship Id="rId7" Type="http://schemas.openxmlformats.org/officeDocument/2006/relationships/hyperlink" Target="http://en.wikipedia.org/wiki/Thomas_Traherne" TargetMode="External"/><Relationship Id="rId12" Type="http://schemas.openxmlformats.org/officeDocument/2006/relationships/hyperlink" Target="http://en.wikipedia.org/wiki/Edward_Herbert,_1st_Baron_Herbert_of_Cherbury" TargetMode="External"/><Relationship Id="rId17" Type="http://schemas.openxmlformats.org/officeDocument/2006/relationships/hyperlink" Target="http://en.wikipedia.org/wiki/John_Wilmot,_2nd_Earl_of_Rochester" TargetMode="External"/><Relationship Id="rId2" Type="http://schemas.openxmlformats.org/officeDocument/2006/relationships/hyperlink" Target="http://en.wikipedia.org/wiki/John_Donne" TargetMode="External"/><Relationship Id="rId16" Type="http://schemas.openxmlformats.org/officeDocument/2006/relationships/hyperlink" Target="http://en.wikipedia.org/wiki/Anne_Bradstree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Richard_Crashaw" TargetMode="External"/><Relationship Id="rId11" Type="http://schemas.openxmlformats.org/officeDocument/2006/relationships/hyperlink" Target="http://en.wikipedia.org/wiki/Abraham_Cowley" TargetMode="External"/><Relationship Id="rId5" Type="http://schemas.openxmlformats.org/officeDocument/2006/relationships/hyperlink" Target="http://en.wikipedia.org/wiki/Robert_Southwell_(jesuit)" TargetMode="External"/><Relationship Id="rId15" Type="http://schemas.openxmlformats.org/officeDocument/2006/relationships/hyperlink" Target="http://en.wikipedia.org/wiki/Edward_Taylor" TargetMode="External"/><Relationship Id="rId10" Type="http://schemas.openxmlformats.org/officeDocument/2006/relationships/hyperlink" Target="http://en.wikipedia.org/wiki/Thomas_Carew" TargetMode="External"/><Relationship Id="rId4" Type="http://schemas.openxmlformats.org/officeDocument/2006/relationships/hyperlink" Target="http://en.wikipedia.org/wiki/Andrew_Marvell" TargetMode="External"/><Relationship Id="rId9" Type="http://schemas.openxmlformats.org/officeDocument/2006/relationships/hyperlink" Target="http://en.wikipedia.org/wiki/George_Chapman" TargetMode="External"/><Relationship Id="rId14" Type="http://schemas.openxmlformats.org/officeDocument/2006/relationships/hyperlink" Target="http://en.wikipedia.org/wiki/John_Suckling_(poet)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Metaphysical poetry</a:t>
            </a:r>
          </a:p>
          <a:p>
            <a:r>
              <a:rPr lang="en-US" dirty="0" smtClean="0"/>
              <a:t>Romantic movement</a:t>
            </a:r>
          </a:p>
          <a:p>
            <a:r>
              <a:rPr lang="en-US" dirty="0" smtClean="0"/>
              <a:t>African American poetry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Poetic Movements</a:t>
            </a:r>
            <a:endParaRPr lang="en-US" sz="48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toneagecards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207818" y="1371599"/>
            <a:ext cx="4364388" cy="4953001"/>
          </a:xfrm>
        </p:spPr>
      </p:pic>
      <p:pic>
        <p:nvPicPr>
          <p:cNvPr id="8" name="Content Placeholder 7" descr="-Bubbled-ice-age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579612" y="1371600"/>
            <a:ext cx="4335788" cy="4953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Does a Certain Era Get Its Name?!</a:t>
            </a:r>
            <a:br>
              <a:rPr lang="en-US" dirty="0" smtClean="0"/>
            </a:br>
            <a:r>
              <a:rPr lang="en-US" dirty="0" smtClean="0"/>
              <a:t>The Stone Age – The Ice Age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idx="2"/>
          </p:nvPr>
        </p:nvSpPr>
        <p:spPr>
          <a:xfrm>
            <a:off x="381000" y="1447800"/>
            <a:ext cx="2438400" cy="4678363"/>
          </a:xfrm>
        </p:spPr>
        <p:txBody>
          <a:bodyPr>
            <a:normAutofit fontScale="92500"/>
          </a:bodyPr>
          <a:lstStyle/>
          <a:p>
            <a:r>
              <a:rPr lang="en-GB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Certain Periods get their Names Due to Common Characteristics Observed by </a:t>
            </a:r>
            <a:r>
              <a:rPr lang="en-GB" sz="28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Authorities of the profession e.g.: Critics or Historians</a:t>
            </a:r>
            <a:endParaRPr lang="en-GB" sz="28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685800"/>
            <a:ext cx="5339953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8111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144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Metaphysical </a:t>
            </a:r>
            <a:r>
              <a:rPr lang="en-US" b="1" dirty="0" smtClean="0"/>
              <a:t>Poetry</a:t>
            </a:r>
            <a:br>
              <a:rPr lang="en-US" b="1" dirty="0" smtClean="0"/>
            </a:br>
            <a:r>
              <a:rPr lang="en-US" b="1" dirty="0" smtClean="0"/>
              <a:t>A Division of the Age of Reason</a:t>
            </a:r>
            <a:endParaRPr lang="en-US" b="1" dirty="0"/>
          </a:p>
        </p:txBody>
      </p:sp>
      <p:pic>
        <p:nvPicPr>
          <p:cNvPr id="8" name="Content Placeholder 7" descr="Samuel_Johnso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85800" y="1524000"/>
            <a:ext cx="3429000" cy="4572000"/>
          </a:xfrm>
        </p:spPr>
      </p:pic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4495800" y="1447800"/>
            <a:ext cx="4419600" cy="46783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Samuel Johnson* </a:t>
            </a:r>
            <a:r>
              <a:rPr lang="en-US" dirty="0" smtClean="0"/>
              <a:t>refers to the beginning of the 17</a:t>
            </a:r>
            <a:r>
              <a:rPr lang="en-US" baseline="30000" dirty="0" smtClean="0"/>
              <a:t>th</a:t>
            </a:r>
            <a:r>
              <a:rPr lang="en-US" dirty="0" smtClean="0"/>
              <a:t> century in which there "appeared a race of writers that may be termed the </a:t>
            </a:r>
            <a:r>
              <a:rPr lang="en-US" b="1" dirty="0" smtClean="0"/>
              <a:t>metaphysical </a:t>
            </a:r>
            <a:r>
              <a:rPr lang="en-US" b="1" dirty="0" smtClean="0"/>
              <a:t>poets</a:t>
            </a:r>
            <a:r>
              <a:rPr lang="en-US" dirty="0" smtClean="0"/>
              <a:t>”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* </a:t>
            </a:r>
            <a:r>
              <a:rPr lang="en-US" sz="1800" dirty="0" smtClean="0"/>
              <a:t>Samuel Johnson is a poet and critic </a:t>
            </a:r>
            <a:r>
              <a:rPr lang="en-US" sz="1800" dirty="0" smtClean="0"/>
              <a:t>who gave the name </a:t>
            </a:r>
            <a:r>
              <a:rPr lang="en-US" sz="1800" dirty="0" smtClean="0"/>
              <a:t>but does not belong to the movement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Characteristics of Metaphysical Poets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797552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Beginning of the 17</a:t>
            </a:r>
            <a:r>
              <a:rPr lang="en-GB" baseline="30000" dirty="0" smtClean="0"/>
              <a:t>th</a:t>
            </a:r>
            <a:r>
              <a:rPr lang="en-GB" dirty="0" smtClean="0"/>
              <a:t> century (reflected in language)</a:t>
            </a:r>
          </a:p>
          <a:p>
            <a:r>
              <a:rPr lang="en-GB" dirty="0" smtClean="0"/>
              <a:t>It belongs to the Age of Reason so the ideas are all supported by logic even when the theme is humorous, or speak of love</a:t>
            </a:r>
          </a:p>
          <a:p>
            <a:r>
              <a:rPr lang="en-GB" dirty="0" smtClean="0"/>
              <a:t>The poets of the Metaphysics promote intellect and learning with all its branches (philosophy, religion, and even science)</a:t>
            </a:r>
          </a:p>
          <a:p>
            <a:r>
              <a:rPr lang="en-GB" dirty="0" smtClean="0"/>
              <a:t>Conceit (showing off): poets of the metaphysics showed off their learning and wit</a:t>
            </a:r>
          </a:p>
          <a:p>
            <a:r>
              <a:rPr lang="en-GB" dirty="0" smtClean="0"/>
              <a:t>Paradox: since a paradox “teases” the mind, it was a favourite technique for the metaphysics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95430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Poets of the Metaphysics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32500" lnSpcReduction="20000"/>
          </a:bodyPr>
          <a:lstStyle/>
          <a:p>
            <a:pPr marL="0" indent="0">
              <a:buNone/>
            </a:pPr>
            <a:endParaRPr lang="en-US" b="1" dirty="0" smtClean="0"/>
          </a:p>
          <a:p>
            <a:r>
              <a:rPr lang="en-US" sz="4500" dirty="0" smtClean="0">
                <a:hlinkClick r:id="rId2" action="ppaction://hlinkfile" tooltip="John Donne"/>
              </a:rPr>
              <a:t>John Donne</a:t>
            </a:r>
            <a:r>
              <a:rPr lang="en-US" sz="4500" dirty="0" smtClean="0"/>
              <a:t> </a:t>
            </a:r>
            <a:r>
              <a:rPr lang="en-US" sz="4500" dirty="0" smtClean="0"/>
              <a:t> (</a:t>
            </a:r>
            <a:r>
              <a:rPr lang="en-US" sz="4500" dirty="0" smtClean="0"/>
              <a:t>1572–1631)</a:t>
            </a:r>
          </a:p>
          <a:p>
            <a:r>
              <a:rPr lang="en-US" sz="4500" dirty="0" smtClean="0">
                <a:hlinkClick r:id="rId3" action="ppaction://hlinkfile" tooltip="George Herbert"/>
              </a:rPr>
              <a:t>George Herbert</a:t>
            </a:r>
            <a:r>
              <a:rPr lang="en-US" sz="4500" dirty="0" smtClean="0"/>
              <a:t> </a:t>
            </a:r>
            <a:r>
              <a:rPr lang="en-US" sz="4500" dirty="0" smtClean="0"/>
              <a:t> (</a:t>
            </a:r>
            <a:r>
              <a:rPr lang="en-US" sz="4500" dirty="0" smtClean="0"/>
              <a:t>1593–1633)</a:t>
            </a:r>
          </a:p>
          <a:p>
            <a:r>
              <a:rPr lang="en-US" sz="4500" dirty="0" smtClean="0">
                <a:hlinkClick r:id="rId4" action="ppaction://hlinkfile" tooltip="Andrew Marvell"/>
              </a:rPr>
              <a:t>Andrew Marvell</a:t>
            </a:r>
            <a:r>
              <a:rPr lang="en-US" sz="4500" dirty="0" smtClean="0"/>
              <a:t> </a:t>
            </a:r>
            <a:r>
              <a:rPr lang="en-US" sz="4500" dirty="0" smtClean="0"/>
              <a:t> (</a:t>
            </a:r>
            <a:r>
              <a:rPr lang="en-US" sz="4500" dirty="0" smtClean="0"/>
              <a:t>1621–1678)</a:t>
            </a:r>
          </a:p>
          <a:p>
            <a:r>
              <a:rPr lang="en-US" sz="4500" dirty="0" smtClean="0">
                <a:hlinkClick r:id="rId5" action="ppaction://hlinkfile" tooltip="Robert Southwell (jesuit)"/>
              </a:rPr>
              <a:t>Saint Robert </a:t>
            </a:r>
            <a:r>
              <a:rPr lang="en-US" sz="4500" dirty="0" err="1" smtClean="0">
                <a:hlinkClick r:id="rId5" action="ppaction://hlinkfile" tooltip="Robert Southwell (jesuit)"/>
              </a:rPr>
              <a:t>Southwell</a:t>
            </a:r>
            <a:r>
              <a:rPr lang="en-US" sz="4500" dirty="0" smtClean="0"/>
              <a:t> </a:t>
            </a:r>
            <a:r>
              <a:rPr lang="en-US" sz="4500" dirty="0" smtClean="0"/>
              <a:t> (</a:t>
            </a:r>
            <a:r>
              <a:rPr lang="en-US" sz="4500" dirty="0" smtClean="0"/>
              <a:t>c. 1561–1595)</a:t>
            </a:r>
          </a:p>
          <a:p>
            <a:r>
              <a:rPr lang="en-US" sz="4500" dirty="0" smtClean="0">
                <a:hlinkClick r:id="rId6" action="ppaction://hlinkfile" tooltip="Richard Crashaw"/>
              </a:rPr>
              <a:t>Richard Crashaw</a:t>
            </a:r>
            <a:r>
              <a:rPr lang="en-US" sz="4500" dirty="0" smtClean="0"/>
              <a:t> </a:t>
            </a:r>
            <a:r>
              <a:rPr lang="en-US" sz="4500" dirty="0" smtClean="0"/>
              <a:t> (</a:t>
            </a:r>
            <a:r>
              <a:rPr lang="en-US" sz="4500" dirty="0" smtClean="0"/>
              <a:t>c. 1613–1649)</a:t>
            </a:r>
          </a:p>
          <a:p>
            <a:r>
              <a:rPr lang="en-US" sz="4500" dirty="0" smtClean="0">
                <a:hlinkClick r:id="rId7" action="ppaction://hlinkfile" tooltip="Thomas Traherne"/>
              </a:rPr>
              <a:t>Thomas </a:t>
            </a:r>
            <a:r>
              <a:rPr lang="en-US" sz="4500" dirty="0" err="1" smtClean="0">
                <a:hlinkClick r:id="rId7" action="ppaction://hlinkfile" tooltip="Thomas Traherne"/>
              </a:rPr>
              <a:t>Traherne</a:t>
            </a:r>
            <a:r>
              <a:rPr lang="en-US" sz="4500" dirty="0" smtClean="0"/>
              <a:t> </a:t>
            </a:r>
            <a:r>
              <a:rPr lang="en-US" sz="4500" dirty="0" smtClean="0"/>
              <a:t> (</a:t>
            </a:r>
            <a:r>
              <a:rPr lang="en-US" sz="4500" dirty="0" smtClean="0"/>
              <a:t>1636 or 1637 – 1674)</a:t>
            </a:r>
          </a:p>
          <a:p>
            <a:r>
              <a:rPr lang="en-US" sz="4500" dirty="0" smtClean="0">
                <a:hlinkClick r:id="rId8" action="ppaction://hlinkfile" tooltip="Henry Vaughan"/>
              </a:rPr>
              <a:t>Henry Vaughan</a:t>
            </a:r>
            <a:r>
              <a:rPr lang="en-US" sz="4500" dirty="0" smtClean="0"/>
              <a:t> </a:t>
            </a:r>
            <a:r>
              <a:rPr lang="en-US" sz="4500" dirty="0" smtClean="0"/>
              <a:t> (</a:t>
            </a:r>
            <a:r>
              <a:rPr lang="en-US" sz="4500" dirty="0" smtClean="0"/>
              <a:t>1622–1695</a:t>
            </a:r>
            <a:r>
              <a:rPr lang="en-US" sz="4500" dirty="0" smtClean="0"/>
              <a:t>)</a:t>
            </a:r>
          </a:p>
          <a:p>
            <a:pPr marL="0" indent="0">
              <a:buNone/>
            </a:pPr>
            <a:endParaRPr lang="en-US" sz="4500" dirty="0" smtClean="0"/>
          </a:p>
          <a:p>
            <a:r>
              <a:rPr lang="en-US" sz="4500" dirty="0" smtClean="0"/>
              <a:t>The following poets have also been sometimes considered metaphysical poets</a:t>
            </a:r>
          </a:p>
          <a:p>
            <a:r>
              <a:rPr lang="en-US" sz="4500" dirty="0" smtClean="0">
                <a:hlinkClick r:id="rId9" action="ppaction://hlinkfile" tooltip="George Chapman"/>
              </a:rPr>
              <a:t>George Chapman</a:t>
            </a:r>
            <a:r>
              <a:rPr lang="en-US" sz="4500" dirty="0" smtClean="0"/>
              <a:t> </a:t>
            </a:r>
            <a:r>
              <a:rPr lang="en-US" sz="4500" dirty="0" smtClean="0"/>
              <a:t> (</a:t>
            </a:r>
            <a:r>
              <a:rPr lang="en-US" sz="4500" dirty="0" smtClean="0"/>
              <a:t>c. 1559–1634)</a:t>
            </a:r>
          </a:p>
          <a:p>
            <a:r>
              <a:rPr lang="en-US" sz="4500" dirty="0" smtClean="0">
                <a:hlinkClick r:id="rId10" action="ppaction://hlinkfile" tooltip="Thomas Carew"/>
              </a:rPr>
              <a:t>Thomas </a:t>
            </a:r>
            <a:r>
              <a:rPr lang="en-US" sz="4500" dirty="0" smtClean="0">
                <a:hlinkClick r:id="rId10" action="ppaction://hlinkfile" tooltip="Thomas Carew"/>
              </a:rPr>
              <a:t>Carew</a:t>
            </a:r>
            <a:r>
              <a:rPr lang="en-US" sz="4500" dirty="0" smtClean="0"/>
              <a:t>  </a:t>
            </a:r>
            <a:r>
              <a:rPr lang="en-US" sz="4500" dirty="0" smtClean="0"/>
              <a:t>(1595–1640)</a:t>
            </a:r>
          </a:p>
          <a:p>
            <a:r>
              <a:rPr lang="en-US" sz="4500" dirty="0" smtClean="0">
                <a:hlinkClick r:id="rId11" action="ppaction://hlinkfile" tooltip="Abraham Cowley"/>
              </a:rPr>
              <a:t>Abraham Cowley</a:t>
            </a:r>
            <a:r>
              <a:rPr lang="en-US" sz="4500" dirty="0" smtClean="0"/>
              <a:t> </a:t>
            </a:r>
            <a:r>
              <a:rPr lang="en-US" sz="4500" dirty="0" smtClean="0"/>
              <a:t> (</a:t>
            </a:r>
            <a:r>
              <a:rPr lang="en-US" sz="4500" dirty="0" smtClean="0"/>
              <a:t>1618–1667)</a:t>
            </a:r>
          </a:p>
          <a:p>
            <a:r>
              <a:rPr lang="en-US" sz="4500" dirty="0" smtClean="0">
                <a:hlinkClick r:id="rId12" action="ppaction://hlinkfile" tooltip="Edward Herbert, 1st Baron Herbert of Cherbury"/>
              </a:rPr>
              <a:t>Edward </a:t>
            </a:r>
            <a:r>
              <a:rPr lang="en-US" sz="4500" dirty="0" smtClean="0">
                <a:hlinkClick r:id="rId12" action="ppaction://hlinkfile" tooltip="Edward Herbert, 1st Baron Herbert of Cherbury"/>
              </a:rPr>
              <a:t>Herbert</a:t>
            </a:r>
            <a:r>
              <a:rPr lang="en-US" sz="4500" dirty="0" smtClean="0"/>
              <a:t>  </a:t>
            </a:r>
            <a:r>
              <a:rPr lang="en-US" sz="4500" dirty="0" smtClean="0"/>
              <a:t>(1583–1648</a:t>
            </a:r>
            <a:r>
              <a:rPr lang="en-US" sz="4500" dirty="0" smtClean="0"/>
              <a:t>)</a:t>
            </a:r>
            <a:endParaRPr lang="en-US" sz="4500" dirty="0" smtClean="0"/>
          </a:p>
          <a:p>
            <a:r>
              <a:rPr lang="en-US" sz="4500" dirty="0" smtClean="0">
                <a:hlinkClick r:id="rId13" action="ppaction://hlinkfile" tooltip="Katherine Philips"/>
              </a:rPr>
              <a:t>Katherine </a:t>
            </a:r>
            <a:r>
              <a:rPr lang="en-US" sz="4500" dirty="0" smtClean="0">
                <a:hlinkClick r:id="rId13" action="ppaction://hlinkfile" tooltip="Katherine Philips"/>
              </a:rPr>
              <a:t>Philips</a:t>
            </a:r>
            <a:r>
              <a:rPr lang="en-US" sz="4500" dirty="0" smtClean="0"/>
              <a:t>  </a:t>
            </a:r>
            <a:r>
              <a:rPr lang="en-US" sz="4500" dirty="0" smtClean="0"/>
              <a:t>(1632–1664),</a:t>
            </a:r>
          </a:p>
          <a:p>
            <a:r>
              <a:rPr lang="en-US" sz="4500" dirty="0" smtClean="0">
                <a:hlinkClick r:id="rId14" action="ppaction://hlinkfile" tooltip="John Suckling (poet)"/>
              </a:rPr>
              <a:t>Sir John Suckling</a:t>
            </a:r>
            <a:r>
              <a:rPr lang="en-US" sz="4500" dirty="0" smtClean="0"/>
              <a:t> </a:t>
            </a:r>
            <a:r>
              <a:rPr lang="en-US" sz="4500" dirty="0" smtClean="0"/>
              <a:t> (</a:t>
            </a:r>
            <a:r>
              <a:rPr lang="en-US" sz="4500" dirty="0" smtClean="0"/>
              <a:t>1609–1642)</a:t>
            </a:r>
          </a:p>
          <a:p>
            <a:r>
              <a:rPr lang="en-US" sz="4500" dirty="0" smtClean="0">
                <a:hlinkClick r:id="rId15" action="ppaction://hlinkfile" tooltip="Edward Taylor"/>
              </a:rPr>
              <a:t>Edward Taylor</a:t>
            </a:r>
            <a:r>
              <a:rPr lang="en-US" sz="4500" dirty="0" smtClean="0"/>
              <a:t> </a:t>
            </a:r>
            <a:r>
              <a:rPr lang="en-US" sz="4500" dirty="0" smtClean="0"/>
              <a:t> (</a:t>
            </a:r>
            <a:r>
              <a:rPr lang="en-US" sz="4500" dirty="0" smtClean="0"/>
              <a:t>c. 1642–1729)</a:t>
            </a:r>
          </a:p>
          <a:p>
            <a:r>
              <a:rPr lang="en-US" sz="4500" dirty="0" smtClean="0">
                <a:hlinkClick r:id="rId16" action="ppaction://hlinkfile" tooltip="Anne Bradstreet"/>
              </a:rPr>
              <a:t>Anne Bradstreet</a:t>
            </a:r>
            <a:r>
              <a:rPr lang="en-US" sz="4500" dirty="0" smtClean="0"/>
              <a:t> </a:t>
            </a:r>
            <a:r>
              <a:rPr lang="en-US" sz="4500" dirty="0" smtClean="0"/>
              <a:t> (</a:t>
            </a:r>
            <a:r>
              <a:rPr lang="en-US" sz="4500" dirty="0" smtClean="0"/>
              <a:t>c. 1612–1672)</a:t>
            </a:r>
          </a:p>
          <a:p>
            <a:r>
              <a:rPr lang="en-US" sz="4500" dirty="0" smtClean="0">
                <a:hlinkClick r:id="rId17" action="ppaction://hlinkfile" tooltip="John Wilmot, 2nd Earl of Rochester"/>
              </a:rPr>
              <a:t>John Wilmot, 2nd Earl of Rochester</a:t>
            </a:r>
            <a:r>
              <a:rPr lang="en-US" sz="4500" dirty="0" smtClean="0"/>
              <a:t> </a:t>
            </a:r>
            <a:r>
              <a:rPr lang="en-US" sz="4500" dirty="0" smtClean="0"/>
              <a:t> (</a:t>
            </a:r>
            <a:r>
              <a:rPr lang="en-US" sz="4500" dirty="0" smtClean="0"/>
              <a:t>1647–1680)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144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Death Be Not Proud</a:t>
            </a:r>
            <a:br>
              <a:rPr lang="en-GB" dirty="0" smtClean="0"/>
            </a:br>
            <a:r>
              <a:rPr lang="en-GB" sz="2700" dirty="0" smtClean="0"/>
              <a:t>by John Donne</a:t>
            </a:r>
            <a:endParaRPr lang="en-GB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sz="3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Death be not proud, though some have called thee</a:t>
            </a:r>
            <a:br>
              <a:rPr lang="en-GB" sz="3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</a:br>
            <a:r>
              <a:rPr lang="en-GB" sz="3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Mighty and </a:t>
            </a:r>
            <a:r>
              <a:rPr lang="en-GB" sz="3400" dirty="0" err="1">
                <a:latin typeface="Arabic Typesetting" panose="03020402040406030203" pitchFamily="66" charset="-78"/>
                <a:cs typeface="Arabic Typesetting" panose="03020402040406030203" pitchFamily="66" charset="-78"/>
              </a:rPr>
              <a:t>dreadfull</a:t>
            </a:r>
            <a:r>
              <a:rPr lang="en-GB" sz="3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, for, thou art not </a:t>
            </a:r>
            <a:r>
              <a:rPr lang="en-GB" sz="3400" dirty="0" err="1">
                <a:latin typeface="Arabic Typesetting" panose="03020402040406030203" pitchFamily="66" charset="-78"/>
                <a:cs typeface="Arabic Typesetting" panose="03020402040406030203" pitchFamily="66" charset="-78"/>
              </a:rPr>
              <a:t>soe</a:t>
            </a:r>
            <a:r>
              <a:rPr lang="en-GB" sz="3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,</a:t>
            </a:r>
            <a:br>
              <a:rPr lang="en-GB" sz="3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</a:br>
            <a:r>
              <a:rPr lang="en-GB" sz="3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For, those, whom thou </a:t>
            </a:r>
            <a:r>
              <a:rPr lang="en-GB" sz="3400" dirty="0" err="1">
                <a:latin typeface="Arabic Typesetting" panose="03020402040406030203" pitchFamily="66" charset="-78"/>
                <a:cs typeface="Arabic Typesetting" panose="03020402040406030203" pitchFamily="66" charset="-78"/>
              </a:rPr>
              <a:t>think'st</a:t>
            </a:r>
            <a:r>
              <a:rPr lang="en-GB" sz="3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, thou dost overthrow,</a:t>
            </a:r>
            <a:br>
              <a:rPr lang="en-GB" sz="3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</a:br>
            <a:r>
              <a:rPr lang="en-GB" sz="3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Die not, </a:t>
            </a:r>
            <a:r>
              <a:rPr lang="en-GB" sz="3400" dirty="0" err="1">
                <a:latin typeface="Arabic Typesetting" panose="03020402040406030203" pitchFamily="66" charset="-78"/>
                <a:cs typeface="Arabic Typesetting" panose="03020402040406030203" pitchFamily="66" charset="-78"/>
              </a:rPr>
              <a:t>poore</a:t>
            </a:r>
            <a:r>
              <a:rPr lang="en-GB" sz="3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death, nor yet canst thou kill </a:t>
            </a:r>
            <a:r>
              <a:rPr lang="en-GB" sz="3400" dirty="0" err="1">
                <a:latin typeface="Arabic Typesetting" panose="03020402040406030203" pitchFamily="66" charset="-78"/>
                <a:cs typeface="Arabic Typesetting" panose="03020402040406030203" pitchFamily="66" charset="-78"/>
              </a:rPr>
              <a:t>mee</a:t>
            </a:r>
            <a:r>
              <a:rPr lang="en-GB" sz="3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.</a:t>
            </a:r>
            <a:br>
              <a:rPr lang="en-GB" sz="3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</a:br>
            <a:r>
              <a:rPr lang="en-GB" sz="3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From rest and </a:t>
            </a:r>
            <a:r>
              <a:rPr lang="en-GB" sz="3400" dirty="0" err="1">
                <a:latin typeface="Arabic Typesetting" panose="03020402040406030203" pitchFamily="66" charset="-78"/>
                <a:cs typeface="Arabic Typesetting" panose="03020402040406030203" pitchFamily="66" charset="-78"/>
              </a:rPr>
              <a:t>sleepe</a:t>
            </a:r>
            <a:r>
              <a:rPr lang="en-GB" sz="3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, which but thy pictures bee,</a:t>
            </a:r>
            <a:br>
              <a:rPr lang="en-GB" sz="3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</a:br>
            <a:r>
              <a:rPr lang="en-GB" sz="3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Much pleasure, then from thee, much more must flow,</a:t>
            </a:r>
            <a:br>
              <a:rPr lang="en-GB" sz="3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</a:br>
            <a:r>
              <a:rPr lang="en-GB" sz="3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And soonest our best men with thee doe </a:t>
            </a:r>
            <a:r>
              <a:rPr lang="en-GB" sz="3400" dirty="0" err="1">
                <a:latin typeface="Arabic Typesetting" panose="03020402040406030203" pitchFamily="66" charset="-78"/>
                <a:cs typeface="Arabic Typesetting" panose="03020402040406030203" pitchFamily="66" charset="-78"/>
              </a:rPr>
              <a:t>goe</a:t>
            </a:r>
            <a:r>
              <a:rPr lang="en-GB" sz="3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,</a:t>
            </a:r>
            <a:br>
              <a:rPr lang="en-GB" sz="3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</a:br>
            <a:r>
              <a:rPr lang="en-GB" sz="3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Rest of their bones, and </a:t>
            </a:r>
            <a:r>
              <a:rPr lang="en-GB" sz="3400" dirty="0" err="1">
                <a:latin typeface="Arabic Typesetting" panose="03020402040406030203" pitchFamily="66" charset="-78"/>
                <a:cs typeface="Arabic Typesetting" panose="03020402040406030203" pitchFamily="66" charset="-78"/>
              </a:rPr>
              <a:t>soules</a:t>
            </a:r>
            <a:r>
              <a:rPr lang="en-GB" sz="3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GB" sz="3400" dirty="0" err="1">
                <a:latin typeface="Arabic Typesetting" panose="03020402040406030203" pitchFamily="66" charset="-78"/>
                <a:cs typeface="Arabic Typesetting" panose="03020402040406030203" pitchFamily="66" charset="-78"/>
              </a:rPr>
              <a:t>deliverie</a:t>
            </a:r>
            <a:r>
              <a:rPr lang="en-GB" sz="3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.</a:t>
            </a:r>
            <a:br>
              <a:rPr lang="en-GB" sz="3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</a:br>
            <a:r>
              <a:rPr lang="en-GB" sz="3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Thou art slave to Fate, Chance, kings, and desperate men,</a:t>
            </a:r>
            <a:br>
              <a:rPr lang="en-GB" sz="3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</a:br>
            <a:r>
              <a:rPr lang="en-GB" sz="3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And dost with </a:t>
            </a:r>
            <a:r>
              <a:rPr lang="en-GB" sz="3400" dirty="0" err="1">
                <a:latin typeface="Arabic Typesetting" panose="03020402040406030203" pitchFamily="66" charset="-78"/>
                <a:cs typeface="Arabic Typesetting" panose="03020402040406030203" pitchFamily="66" charset="-78"/>
              </a:rPr>
              <a:t>poyson</a:t>
            </a:r>
            <a:r>
              <a:rPr lang="en-GB" sz="3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, </a:t>
            </a:r>
            <a:r>
              <a:rPr lang="en-GB" sz="3400" dirty="0" err="1">
                <a:latin typeface="Arabic Typesetting" panose="03020402040406030203" pitchFamily="66" charset="-78"/>
                <a:cs typeface="Arabic Typesetting" panose="03020402040406030203" pitchFamily="66" charset="-78"/>
              </a:rPr>
              <a:t>warre</a:t>
            </a:r>
            <a:r>
              <a:rPr lang="en-GB" sz="3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, and </a:t>
            </a:r>
            <a:r>
              <a:rPr lang="en-GB" sz="3400" dirty="0" err="1">
                <a:latin typeface="Arabic Typesetting" panose="03020402040406030203" pitchFamily="66" charset="-78"/>
                <a:cs typeface="Arabic Typesetting" panose="03020402040406030203" pitchFamily="66" charset="-78"/>
              </a:rPr>
              <a:t>sicknesse</a:t>
            </a:r>
            <a:r>
              <a:rPr lang="en-GB" sz="3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dwell,</a:t>
            </a:r>
            <a:br>
              <a:rPr lang="en-GB" sz="3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</a:br>
            <a:r>
              <a:rPr lang="en-GB" sz="3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And </a:t>
            </a:r>
            <a:r>
              <a:rPr lang="en-GB" sz="3400" dirty="0" err="1">
                <a:latin typeface="Arabic Typesetting" panose="03020402040406030203" pitchFamily="66" charset="-78"/>
                <a:cs typeface="Arabic Typesetting" panose="03020402040406030203" pitchFamily="66" charset="-78"/>
              </a:rPr>
              <a:t>poppie</a:t>
            </a:r>
            <a:r>
              <a:rPr lang="en-GB" sz="3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, or </a:t>
            </a:r>
            <a:r>
              <a:rPr lang="en-GB" sz="3400" dirty="0" err="1">
                <a:latin typeface="Arabic Typesetting" panose="03020402040406030203" pitchFamily="66" charset="-78"/>
                <a:cs typeface="Arabic Typesetting" panose="03020402040406030203" pitchFamily="66" charset="-78"/>
              </a:rPr>
              <a:t>charmes</a:t>
            </a:r>
            <a:r>
              <a:rPr lang="en-GB" sz="3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can make us </a:t>
            </a:r>
            <a:r>
              <a:rPr lang="en-GB" sz="3400" dirty="0" err="1">
                <a:latin typeface="Arabic Typesetting" panose="03020402040406030203" pitchFamily="66" charset="-78"/>
                <a:cs typeface="Arabic Typesetting" panose="03020402040406030203" pitchFamily="66" charset="-78"/>
              </a:rPr>
              <a:t>sleepe</a:t>
            </a:r>
            <a:r>
              <a:rPr lang="en-GB" sz="3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as well,</a:t>
            </a:r>
            <a:br>
              <a:rPr lang="en-GB" sz="3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</a:br>
            <a:r>
              <a:rPr lang="en-GB" sz="3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And better then thy </a:t>
            </a:r>
            <a:r>
              <a:rPr lang="en-GB" sz="3400" dirty="0" err="1">
                <a:latin typeface="Arabic Typesetting" panose="03020402040406030203" pitchFamily="66" charset="-78"/>
                <a:cs typeface="Arabic Typesetting" panose="03020402040406030203" pitchFamily="66" charset="-78"/>
              </a:rPr>
              <a:t>stroake</a:t>
            </a:r>
            <a:r>
              <a:rPr lang="en-GB" sz="3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; why </a:t>
            </a:r>
            <a:r>
              <a:rPr lang="en-GB" sz="3400" dirty="0" err="1">
                <a:latin typeface="Arabic Typesetting" panose="03020402040406030203" pitchFamily="66" charset="-78"/>
                <a:cs typeface="Arabic Typesetting" panose="03020402040406030203" pitchFamily="66" charset="-78"/>
              </a:rPr>
              <a:t>swell'st</a:t>
            </a:r>
            <a:r>
              <a:rPr lang="en-GB" sz="3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thou then?</a:t>
            </a:r>
            <a:br>
              <a:rPr lang="en-GB" sz="3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</a:br>
            <a:r>
              <a:rPr lang="en-GB" sz="3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One short </a:t>
            </a:r>
            <a:r>
              <a:rPr lang="en-GB" sz="3400" dirty="0" err="1">
                <a:latin typeface="Arabic Typesetting" panose="03020402040406030203" pitchFamily="66" charset="-78"/>
                <a:cs typeface="Arabic Typesetting" panose="03020402040406030203" pitchFamily="66" charset="-78"/>
              </a:rPr>
              <a:t>sleepe</a:t>
            </a:r>
            <a:r>
              <a:rPr lang="en-GB" sz="3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past, wee wake eternally,</a:t>
            </a:r>
            <a:br>
              <a:rPr lang="en-GB" sz="3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</a:br>
            <a:r>
              <a:rPr lang="en-GB" sz="3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And death shall be no more; death, thou shalt die.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95559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73</TotalTime>
  <Words>312</Words>
  <Application>Microsoft Office PowerPoint</Application>
  <PresentationFormat>On-screen Show (4:3)</PresentationFormat>
  <Paragraphs>43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Civic</vt:lpstr>
      <vt:lpstr>Poetic Movements</vt:lpstr>
      <vt:lpstr>How Does a Certain Era Get Its Name?! The Stone Age – The Ice Age</vt:lpstr>
      <vt:lpstr> </vt:lpstr>
      <vt:lpstr>Metaphysical Poetry A Division of the Age of Reason</vt:lpstr>
      <vt:lpstr>Characteristics of Metaphysical Poets</vt:lpstr>
      <vt:lpstr>Poets of the Metaphysics</vt:lpstr>
      <vt:lpstr>Death Be Not Proud by John Donne</vt:lpstr>
    </vt:vector>
  </TitlesOfParts>
  <Company>Prince Sultan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Poetic Movements</dc:title>
  <dc:creator>ofayez</dc:creator>
  <cp:lastModifiedBy>Orchida</cp:lastModifiedBy>
  <cp:revision>9</cp:revision>
  <dcterms:created xsi:type="dcterms:W3CDTF">2012-03-31T06:20:57Z</dcterms:created>
  <dcterms:modified xsi:type="dcterms:W3CDTF">2013-11-04T08:35:00Z</dcterms:modified>
</cp:coreProperties>
</file>